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360" r:id="rId2"/>
    <p:sldId id="361" r:id="rId3"/>
    <p:sldId id="362" r:id="rId4"/>
    <p:sldId id="367" r:id="rId5"/>
    <p:sldId id="363" r:id="rId6"/>
    <p:sldId id="364" r:id="rId7"/>
    <p:sldId id="366" r:id="rId8"/>
    <p:sldId id="365"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p:cViewPr varScale="1">
        <p:scale>
          <a:sx n="87" d="100"/>
          <a:sy n="87" d="100"/>
        </p:scale>
        <p:origin x="90" y="5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1C61E1-2092-4196-880D-8CE7F21E8FC9}" type="datetimeFigureOut">
              <a:rPr lang="en-US" smtClean="0"/>
              <a:t>6/22/2021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BA4B17-8143-4B8A-A5A5-072D4EC0E46F}" type="slidenum">
              <a:rPr lang="en-US" smtClean="0"/>
              <a:t>‹#›</a:t>
            </a:fld>
            <a:endParaRPr lang="en-US"/>
          </a:p>
        </p:txBody>
      </p:sp>
    </p:spTree>
    <p:extLst>
      <p:ext uri="{BB962C8B-B14F-4D97-AF65-F5344CB8AC3E}">
        <p14:creationId xmlns:p14="http://schemas.microsoft.com/office/powerpoint/2010/main" val="6239215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3"/>
        <p:cNvGrpSpPr/>
        <p:nvPr/>
      </p:nvGrpSpPr>
      <p:grpSpPr>
        <a:xfrm>
          <a:off x="0" y="0"/>
          <a:ext cx="0" cy="0"/>
          <a:chOff x="0" y="0"/>
          <a:chExt cx="0" cy="0"/>
        </a:xfrm>
      </p:grpSpPr>
      <p:sp>
        <p:nvSpPr>
          <p:cNvPr id="644" name="Google Shape;644;p56:notes"/>
          <p:cNvSpPr txBox="1">
            <a:spLocks noGrp="1"/>
          </p:cNvSpPr>
          <p:nvPr>
            <p:ph type="body" idx="1"/>
          </p:nvPr>
        </p:nvSpPr>
        <p:spPr>
          <a:xfrm>
            <a:off x="685800" y="4416425"/>
            <a:ext cx="5486400" cy="4183062"/>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a:p>
        </p:txBody>
      </p:sp>
      <p:sp>
        <p:nvSpPr>
          <p:cNvPr id="645" name="Google Shape;645;p56:notes"/>
          <p:cNvSpPr>
            <a:spLocks noGrp="1" noRot="1" noChangeAspect="1"/>
          </p:cNvSpPr>
          <p:nvPr>
            <p:ph type="sldImg" idx="2"/>
          </p:nvPr>
        </p:nvSpPr>
        <p:spPr>
          <a:xfrm>
            <a:off x="331788" y="696913"/>
            <a:ext cx="6196012"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241195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96913"/>
            <a:ext cx="6196012"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smtClean="0">
                <a:solidFill>
                  <a:srgbClr val="000000"/>
                </a:solidFill>
                <a:latin typeface="Calibri"/>
                <a:ea typeface="Calibri"/>
                <a:cs typeface="Calibri"/>
                <a:sym typeface="Calibri"/>
              </a:rPr>
              <a:t>2</a:t>
            </a:fld>
            <a:endParaRPr lang="en-US"/>
          </a:p>
        </p:txBody>
      </p:sp>
    </p:spTree>
    <p:extLst>
      <p:ext uri="{BB962C8B-B14F-4D97-AF65-F5344CB8AC3E}">
        <p14:creationId xmlns:p14="http://schemas.microsoft.com/office/powerpoint/2010/main" val="19394328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96913"/>
            <a:ext cx="6196012"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smtClean="0">
                <a:solidFill>
                  <a:srgbClr val="000000"/>
                </a:solidFill>
                <a:latin typeface="Calibri"/>
                <a:ea typeface="Calibri"/>
                <a:cs typeface="Calibri"/>
                <a:sym typeface="Calibri"/>
              </a:rPr>
              <a:t>5</a:t>
            </a:fld>
            <a:endParaRPr lang="en-US"/>
          </a:p>
        </p:txBody>
      </p:sp>
    </p:spTree>
    <p:extLst>
      <p:ext uri="{BB962C8B-B14F-4D97-AF65-F5344CB8AC3E}">
        <p14:creationId xmlns:p14="http://schemas.microsoft.com/office/powerpoint/2010/main" val="22192454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3"/>
        <p:cNvGrpSpPr/>
        <p:nvPr/>
      </p:nvGrpSpPr>
      <p:grpSpPr>
        <a:xfrm>
          <a:off x="0" y="0"/>
          <a:ext cx="0" cy="0"/>
          <a:chOff x="0" y="0"/>
          <a:chExt cx="0" cy="0"/>
        </a:xfrm>
      </p:grpSpPr>
      <p:sp>
        <p:nvSpPr>
          <p:cNvPr id="664" name="Google Shape;664;p60:notes"/>
          <p:cNvSpPr txBox="1">
            <a:spLocks noGrp="1"/>
          </p:cNvSpPr>
          <p:nvPr>
            <p:ph type="body" idx="1"/>
          </p:nvPr>
        </p:nvSpPr>
        <p:spPr>
          <a:xfrm>
            <a:off x="685800" y="4416425"/>
            <a:ext cx="5486400" cy="4183062"/>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a:p>
        </p:txBody>
      </p:sp>
      <p:sp>
        <p:nvSpPr>
          <p:cNvPr id="665" name="Google Shape;665;p60:notes"/>
          <p:cNvSpPr>
            <a:spLocks noGrp="1" noRot="1" noChangeAspect="1"/>
          </p:cNvSpPr>
          <p:nvPr>
            <p:ph type="sldImg" idx="2"/>
          </p:nvPr>
        </p:nvSpPr>
        <p:spPr>
          <a:xfrm>
            <a:off x="331788" y="696913"/>
            <a:ext cx="6196012"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46988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79D540-BE74-4479-A984-B406E807852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1DB748E-1A24-4025-8D35-4E30126A53D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CCF7EE2-31D8-42EC-A5C5-4F2AE8E0F182}"/>
              </a:ext>
            </a:extLst>
          </p:cNvPr>
          <p:cNvSpPr>
            <a:spLocks noGrp="1"/>
          </p:cNvSpPr>
          <p:nvPr>
            <p:ph type="dt" sz="half" idx="10"/>
          </p:nvPr>
        </p:nvSpPr>
        <p:spPr/>
        <p:txBody>
          <a:bodyPr/>
          <a:lstStyle/>
          <a:p>
            <a:fld id="{8EDE3B17-11B5-462B-A21D-DF5664E9F961}" type="datetimeFigureOut">
              <a:rPr lang="en-US" smtClean="0"/>
              <a:t>6/22/2021</a:t>
            </a:fld>
            <a:endParaRPr lang="en-US"/>
          </a:p>
        </p:txBody>
      </p:sp>
      <p:sp>
        <p:nvSpPr>
          <p:cNvPr id="5" name="Footer Placeholder 4">
            <a:extLst>
              <a:ext uri="{FF2B5EF4-FFF2-40B4-BE49-F238E27FC236}">
                <a16:creationId xmlns:a16="http://schemas.microsoft.com/office/drawing/2014/main" id="{8A88B385-B251-42BB-AE79-E2A819F388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FF9D6F-727C-4A70-9D49-34B0806345C1}"/>
              </a:ext>
            </a:extLst>
          </p:cNvPr>
          <p:cNvSpPr>
            <a:spLocks noGrp="1"/>
          </p:cNvSpPr>
          <p:nvPr>
            <p:ph type="sldNum" sz="quarter" idx="12"/>
          </p:nvPr>
        </p:nvSpPr>
        <p:spPr/>
        <p:txBody>
          <a:bodyPr/>
          <a:lstStyle/>
          <a:p>
            <a:fld id="{14E98485-F7CA-4635-99DA-1995E52D7CD2}" type="slidenum">
              <a:rPr lang="en-US" smtClean="0"/>
              <a:t>‹#›</a:t>
            </a:fld>
            <a:endParaRPr lang="en-US"/>
          </a:p>
        </p:txBody>
      </p:sp>
    </p:spTree>
    <p:extLst>
      <p:ext uri="{BB962C8B-B14F-4D97-AF65-F5344CB8AC3E}">
        <p14:creationId xmlns:p14="http://schemas.microsoft.com/office/powerpoint/2010/main" val="7739283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4FFD36-45BA-48E7-90DA-28CF2752AFB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C39F610-BDC5-4B7D-9BA7-CC9978BBF0D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49D513-5065-48CE-B4E9-86B30FD0277B}"/>
              </a:ext>
            </a:extLst>
          </p:cNvPr>
          <p:cNvSpPr>
            <a:spLocks noGrp="1"/>
          </p:cNvSpPr>
          <p:nvPr>
            <p:ph type="dt" sz="half" idx="10"/>
          </p:nvPr>
        </p:nvSpPr>
        <p:spPr/>
        <p:txBody>
          <a:bodyPr/>
          <a:lstStyle/>
          <a:p>
            <a:fld id="{8EDE3B17-11B5-462B-A21D-DF5664E9F961}" type="datetimeFigureOut">
              <a:rPr lang="en-US" smtClean="0"/>
              <a:t>6/22/2021</a:t>
            </a:fld>
            <a:endParaRPr lang="en-US"/>
          </a:p>
        </p:txBody>
      </p:sp>
      <p:sp>
        <p:nvSpPr>
          <p:cNvPr id="5" name="Footer Placeholder 4">
            <a:extLst>
              <a:ext uri="{FF2B5EF4-FFF2-40B4-BE49-F238E27FC236}">
                <a16:creationId xmlns:a16="http://schemas.microsoft.com/office/drawing/2014/main" id="{8605AD0E-C4E4-42D5-9101-222C76C07C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501A8B-BC01-4F0D-B507-2C48A264F087}"/>
              </a:ext>
            </a:extLst>
          </p:cNvPr>
          <p:cNvSpPr>
            <a:spLocks noGrp="1"/>
          </p:cNvSpPr>
          <p:nvPr>
            <p:ph type="sldNum" sz="quarter" idx="12"/>
          </p:nvPr>
        </p:nvSpPr>
        <p:spPr/>
        <p:txBody>
          <a:bodyPr/>
          <a:lstStyle/>
          <a:p>
            <a:fld id="{14E98485-F7CA-4635-99DA-1995E52D7CD2}" type="slidenum">
              <a:rPr lang="en-US" smtClean="0"/>
              <a:t>‹#›</a:t>
            </a:fld>
            <a:endParaRPr lang="en-US"/>
          </a:p>
        </p:txBody>
      </p:sp>
    </p:spTree>
    <p:extLst>
      <p:ext uri="{BB962C8B-B14F-4D97-AF65-F5344CB8AC3E}">
        <p14:creationId xmlns:p14="http://schemas.microsoft.com/office/powerpoint/2010/main" val="8122011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F9DE54C-F853-4DD9-9CDC-DD9884BEDF1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A7D15E4-0717-49D1-865B-0E371495784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3F22D3-51F7-4655-9324-5F8870B7D45A}"/>
              </a:ext>
            </a:extLst>
          </p:cNvPr>
          <p:cNvSpPr>
            <a:spLocks noGrp="1"/>
          </p:cNvSpPr>
          <p:nvPr>
            <p:ph type="dt" sz="half" idx="10"/>
          </p:nvPr>
        </p:nvSpPr>
        <p:spPr/>
        <p:txBody>
          <a:bodyPr/>
          <a:lstStyle/>
          <a:p>
            <a:fld id="{8EDE3B17-11B5-462B-A21D-DF5664E9F961}" type="datetimeFigureOut">
              <a:rPr lang="en-US" smtClean="0"/>
              <a:t>6/22/2021</a:t>
            </a:fld>
            <a:endParaRPr lang="en-US"/>
          </a:p>
        </p:txBody>
      </p:sp>
      <p:sp>
        <p:nvSpPr>
          <p:cNvPr id="5" name="Footer Placeholder 4">
            <a:extLst>
              <a:ext uri="{FF2B5EF4-FFF2-40B4-BE49-F238E27FC236}">
                <a16:creationId xmlns:a16="http://schemas.microsoft.com/office/drawing/2014/main" id="{9F858B28-8FBA-4B8D-910A-150F7A6A40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9EC867-AF85-40E6-A51A-684EC6D95071}"/>
              </a:ext>
            </a:extLst>
          </p:cNvPr>
          <p:cNvSpPr>
            <a:spLocks noGrp="1"/>
          </p:cNvSpPr>
          <p:nvPr>
            <p:ph type="sldNum" sz="quarter" idx="12"/>
          </p:nvPr>
        </p:nvSpPr>
        <p:spPr/>
        <p:txBody>
          <a:bodyPr/>
          <a:lstStyle/>
          <a:p>
            <a:fld id="{14E98485-F7CA-4635-99DA-1995E52D7CD2}" type="slidenum">
              <a:rPr lang="en-US" smtClean="0"/>
              <a:t>‹#›</a:t>
            </a:fld>
            <a:endParaRPr lang="en-US"/>
          </a:p>
        </p:txBody>
      </p:sp>
    </p:spTree>
    <p:extLst>
      <p:ext uri="{BB962C8B-B14F-4D97-AF65-F5344CB8AC3E}">
        <p14:creationId xmlns:p14="http://schemas.microsoft.com/office/powerpoint/2010/main" val="25216544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3A117-BBE3-4E3F-8BF1-E59D4686BD4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7AF6E6B-35BD-4CD6-AE0C-68BDF1F22D3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95D8A9-9AA2-48CF-A16A-ED2903D07823}"/>
              </a:ext>
            </a:extLst>
          </p:cNvPr>
          <p:cNvSpPr>
            <a:spLocks noGrp="1"/>
          </p:cNvSpPr>
          <p:nvPr>
            <p:ph type="dt" sz="half" idx="10"/>
          </p:nvPr>
        </p:nvSpPr>
        <p:spPr/>
        <p:txBody>
          <a:bodyPr/>
          <a:lstStyle/>
          <a:p>
            <a:fld id="{8EDE3B17-11B5-462B-A21D-DF5664E9F961}" type="datetimeFigureOut">
              <a:rPr lang="en-US" smtClean="0"/>
              <a:t>6/22/2021</a:t>
            </a:fld>
            <a:endParaRPr lang="en-US"/>
          </a:p>
        </p:txBody>
      </p:sp>
      <p:sp>
        <p:nvSpPr>
          <p:cNvPr id="5" name="Footer Placeholder 4">
            <a:extLst>
              <a:ext uri="{FF2B5EF4-FFF2-40B4-BE49-F238E27FC236}">
                <a16:creationId xmlns:a16="http://schemas.microsoft.com/office/drawing/2014/main" id="{399460B4-9E83-4779-A5F5-1301E6BD4F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0D6472-BBA5-4DAE-A1E4-5313FC9D551D}"/>
              </a:ext>
            </a:extLst>
          </p:cNvPr>
          <p:cNvSpPr>
            <a:spLocks noGrp="1"/>
          </p:cNvSpPr>
          <p:nvPr>
            <p:ph type="sldNum" sz="quarter" idx="12"/>
          </p:nvPr>
        </p:nvSpPr>
        <p:spPr/>
        <p:txBody>
          <a:bodyPr/>
          <a:lstStyle/>
          <a:p>
            <a:fld id="{14E98485-F7CA-4635-99DA-1995E52D7CD2}" type="slidenum">
              <a:rPr lang="en-US" smtClean="0"/>
              <a:t>‹#›</a:t>
            </a:fld>
            <a:endParaRPr lang="en-US"/>
          </a:p>
        </p:txBody>
      </p:sp>
    </p:spTree>
    <p:extLst>
      <p:ext uri="{BB962C8B-B14F-4D97-AF65-F5344CB8AC3E}">
        <p14:creationId xmlns:p14="http://schemas.microsoft.com/office/powerpoint/2010/main" val="42487713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AF7379-2B9F-46F4-AE68-0BE74A7D978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9F2DFF0-10D1-44DF-BE77-623955962FC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F67EFC8-1252-43D5-B153-F1A7051ADEDE}"/>
              </a:ext>
            </a:extLst>
          </p:cNvPr>
          <p:cNvSpPr>
            <a:spLocks noGrp="1"/>
          </p:cNvSpPr>
          <p:nvPr>
            <p:ph type="dt" sz="half" idx="10"/>
          </p:nvPr>
        </p:nvSpPr>
        <p:spPr/>
        <p:txBody>
          <a:bodyPr/>
          <a:lstStyle/>
          <a:p>
            <a:fld id="{8EDE3B17-11B5-462B-A21D-DF5664E9F961}" type="datetimeFigureOut">
              <a:rPr lang="en-US" smtClean="0"/>
              <a:t>6/22/2021</a:t>
            </a:fld>
            <a:endParaRPr lang="en-US"/>
          </a:p>
        </p:txBody>
      </p:sp>
      <p:sp>
        <p:nvSpPr>
          <p:cNvPr id="5" name="Footer Placeholder 4">
            <a:extLst>
              <a:ext uri="{FF2B5EF4-FFF2-40B4-BE49-F238E27FC236}">
                <a16:creationId xmlns:a16="http://schemas.microsoft.com/office/drawing/2014/main" id="{9BBD3D99-8EFE-4EF7-AFE5-36762E9552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091A21-1A19-4C89-9377-5B1138F1B09B}"/>
              </a:ext>
            </a:extLst>
          </p:cNvPr>
          <p:cNvSpPr>
            <a:spLocks noGrp="1"/>
          </p:cNvSpPr>
          <p:nvPr>
            <p:ph type="sldNum" sz="quarter" idx="12"/>
          </p:nvPr>
        </p:nvSpPr>
        <p:spPr/>
        <p:txBody>
          <a:bodyPr/>
          <a:lstStyle/>
          <a:p>
            <a:fld id="{14E98485-F7CA-4635-99DA-1995E52D7CD2}" type="slidenum">
              <a:rPr lang="en-US" smtClean="0"/>
              <a:t>‹#›</a:t>
            </a:fld>
            <a:endParaRPr lang="en-US"/>
          </a:p>
        </p:txBody>
      </p:sp>
    </p:spTree>
    <p:extLst>
      <p:ext uri="{BB962C8B-B14F-4D97-AF65-F5344CB8AC3E}">
        <p14:creationId xmlns:p14="http://schemas.microsoft.com/office/powerpoint/2010/main" val="41419084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383FE5-C9BD-45D7-97FF-643100D7D83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C6EFCDA-125C-47A3-9CBE-FB81E8719EE1}"/>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0ED719A-C749-4476-BB24-73EE508F9C6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8D7D53A-8E00-4676-A449-DA7FD0EC25D0}"/>
              </a:ext>
            </a:extLst>
          </p:cNvPr>
          <p:cNvSpPr>
            <a:spLocks noGrp="1"/>
          </p:cNvSpPr>
          <p:nvPr>
            <p:ph type="dt" sz="half" idx="10"/>
          </p:nvPr>
        </p:nvSpPr>
        <p:spPr/>
        <p:txBody>
          <a:bodyPr/>
          <a:lstStyle/>
          <a:p>
            <a:fld id="{8EDE3B17-11B5-462B-A21D-DF5664E9F961}" type="datetimeFigureOut">
              <a:rPr lang="en-US" smtClean="0"/>
              <a:t>6/22/2021</a:t>
            </a:fld>
            <a:endParaRPr lang="en-US"/>
          </a:p>
        </p:txBody>
      </p:sp>
      <p:sp>
        <p:nvSpPr>
          <p:cNvPr id="6" name="Footer Placeholder 5">
            <a:extLst>
              <a:ext uri="{FF2B5EF4-FFF2-40B4-BE49-F238E27FC236}">
                <a16:creationId xmlns:a16="http://schemas.microsoft.com/office/drawing/2014/main" id="{05F8B014-4D6A-4C87-AFE3-EAD9DB1DF13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778DCDD-6125-43A7-8FFF-E579F13AF24E}"/>
              </a:ext>
            </a:extLst>
          </p:cNvPr>
          <p:cNvSpPr>
            <a:spLocks noGrp="1"/>
          </p:cNvSpPr>
          <p:nvPr>
            <p:ph type="sldNum" sz="quarter" idx="12"/>
          </p:nvPr>
        </p:nvSpPr>
        <p:spPr/>
        <p:txBody>
          <a:bodyPr/>
          <a:lstStyle/>
          <a:p>
            <a:fld id="{14E98485-F7CA-4635-99DA-1995E52D7CD2}" type="slidenum">
              <a:rPr lang="en-US" smtClean="0"/>
              <a:t>‹#›</a:t>
            </a:fld>
            <a:endParaRPr lang="en-US"/>
          </a:p>
        </p:txBody>
      </p:sp>
    </p:spTree>
    <p:extLst>
      <p:ext uri="{BB962C8B-B14F-4D97-AF65-F5344CB8AC3E}">
        <p14:creationId xmlns:p14="http://schemas.microsoft.com/office/powerpoint/2010/main" val="12333922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2A92D-2681-486F-80D5-BC5717C306D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84A007E-8DB8-4814-8531-33D1CE899CD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B27EEF0-E5B1-4833-BE6F-46AC23362331}"/>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456CABF-2F71-4814-8AD7-37ACFAA8F41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69007E4-96A1-4161-9C44-41BB401B335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C4D292C-B449-4B29-98CA-3B7D467469C9}"/>
              </a:ext>
            </a:extLst>
          </p:cNvPr>
          <p:cNvSpPr>
            <a:spLocks noGrp="1"/>
          </p:cNvSpPr>
          <p:nvPr>
            <p:ph type="dt" sz="half" idx="10"/>
          </p:nvPr>
        </p:nvSpPr>
        <p:spPr/>
        <p:txBody>
          <a:bodyPr/>
          <a:lstStyle/>
          <a:p>
            <a:fld id="{8EDE3B17-11B5-462B-A21D-DF5664E9F961}" type="datetimeFigureOut">
              <a:rPr lang="en-US" smtClean="0"/>
              <a:t>6/22/2021</a:t>
            </a:fld>
            <a:endParaRPr lang="en-US"/>
          </a:p>
        </p:txBody>
      </p:sp>
      <p:sp>
        <p:nvSpPr>
          <p:cNvPr id="8" name="Footer Placeholder 7">
            <a:extLst>
              <a:ext uri="{FF2B5EF4-FFF2-40B4-BE49-F238E27FC236}">
                <a16:creationId xmlns:a16="http://schemas.microsoft.com/office/drawing/2014/main" id="{4CFF2313-7295-4C42-939E-B35DECA30E5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8E24A71-5B15-49A2-A4EF-10A3AD62DA1F}"/>
              </a:ext>
            </a:extLst>
          </p:cNvPr>
          <p:cNvSpPr>
            <a:spLocks noGrp="1"/>
          </p:cNvSpPr>
          <p:nvPr>
            <p:ph type="sldNum" sz="quarter" idx="12"/>
          </p:nvPr>
        </p:nvSpPr>
        <p:spPr/>
        <p:txBody>
          <a:bodyPr/>
          <a:lstStyle/>
          <a:p>
            <a:fld id="{14E98485-F7CA-4635-99DA-1995E52D7CD2}" type="slidenum">
              <a:rPr lang="en-US" smtClean="0"/>
              <a:t>‹#›</a:t>
            </a:fld>
            <a:endParaRPr lang="en-US"/>
          </a:p>
        </p:txBody>
      </p:sp>
    </p:spTree>
    <p:extLst>
      <p:ext uri="{BB962C8B-B14F-4D97-AF65-F5344CB8AC3E}">
        <p14:creationId xmlns:p14="http://schemas.microsoft.com/office/powerpoint/2010/main" val="10538172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622F6-720A-491A-8815-F59297A6BBE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1832246-CEDF-4628-BEDB-A8D3D87C1830}"/>
              </a:ext>
            </a:extLst>
          </p:cNvPr>
          <p:cNvSpPr>
            <a:spLocks noGrp="1"/>
          </p:cNvSpPr>
          <p:nvPr>
            <p:ph type="dt" sz="half" idx="10"/>
          </p:nvPr>
        </p:nvSpPr>
        <p:spPr/>
        <p:txBody>
          <a:bodyPr/>
          <a:lstStyle/>
          <a:p>
            <a:fld id="{8EDE3B17-11B5-462B-A21D-DF5664E9F961}" type="datetimeFigureOut">
              <a:rPr lang="en-US" smtClean="0"/>
              <a:t>6/22/2021</a:t>
            </a:fld>
            <a:endParaRPr lang="en-US"/>
          </a:p>
        </p:txBody>
      </p:sp>
      <p:sp>
        <p:nvSpPr>
          <p:cNvPr id="4" name="Footer Placeholder 3">
            <a:extLst>
              <a:ext uri="{FF2B5EF4-FFF2-40B4-BE49-F238E27FC236}">
                <a16:creationId xmlns:a16="http://schemas.microsoft.com/office/drawing/2014/main" id="{CE60B87B-23F9-4926-B56E-D1A42F035E4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BE7455C-4FB5-407E-947D-9263E897A44D}"/>
              </a:ext>
            </a:extLst>
          </p:cNvPr>
          <p:cNvSpPr>
            <a:spLocks noGrp="1"/>
          </p:cNvSpPr>
          <p:nvPr>
            <p:ph type="sldNum" sz="quarter" idx="12"/>
          </p:nvPr>
        </p:nvSpPr>
        <p:spPr/>
        <p:txBody>
          <a:bodyPr/>
          <a:lstStyle/>
          <a:p>
            <a:fld id="{14E98485-F7CA-4635-99DA-1995E52D7CD2}" type="slidenum">
              <a:rPr lang="en-US" smtClean="0"/>
              <a:t>‹#›</a:t>
            </a:fld>
            <a:endParaRPr lang="en-US"/>
          </a:p>
        </p:txBody>
      </p:sp>
    </p:spTree>
    <p:extLst>
      <p:ext uri="{BB962C8B-B14F-4D97-AF65-F5344CB8AC3E}">
        <p14:creationId xmlns:p14="http://schemas.microsoft.com/office/powerpoint/2010/main" val="29592721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C1043D-D6EE-458E-B0E5-8B1DFE38C74A}"/>
              </a:ext>
            </a:extLst>
          </p:cNvPr>
          <p:cNvSpPr>
            <a:spLocks noGrp="1"/>
          </p:cNvSpPr>
          <p:nvPr>
            <p:ph type="dt" sz="half" idx="10"/>
          </p:nvPr>
        </p:nvSpPr>
        <p:spPr/>
        <p:txBody>
          <a:bodyPr/>
          <a:lstStyle/>
          <a:p>
            <a:fld id="{8EDE3B17-11B5-462B-A21D-DF5664E9F961}" type="datetimeFigureOut">
              <a:rPr lang="en-US" smtClean="0"/>
              <a:t>6/22/2021</a:t>
            </a:fld>
            <a:endParaRPr lang="en-US"/>
          </a:p>
        </p:txBody>
      </p:sp>
      <p:sp>
        <p:nvSpPr>
          <p:cNvPr id="3" name="Footer Placeholder 2">
            <a:extLst>
              <a:ext uri="{FF2B5EF4-FFF2-40B4-BE49-F238E27FC236}">
                <a16:creationId xmlns:a16="http://schemas.microsoft.com/office/drawing/2014/main" id="{EBCEF22D-6689-4B7B-A56D-83B8819156B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BA19DEB-7551-4501-A8CA-39E3B9F33079}"/>
              </a:ext>
            </a:extLst>
          </p:cNvPr>
          <p:cNvSpPr>
            <a:spLocks noGrp="1"/>
          </p:cNvSpPr>
          <p:nvPr>
            <p:ph type="sldNum" sz="quarter" idx="12"/>
          </p:nvPr>
        </p:nvSpPr>
        <p:spPr/>
        <p:txBody>
          <a:bodyPr/>
          <a:lstStyle/>
          <a:p>
            <a:fld id="{14E98485-F7CA-4635-99DA-1995E52D7CD2}" type="slidenum">
              <a:rPr lang="en-US" smtClean="0"/>
              <a:t>‹#›</a:t>
            </a:fld>
            <a:endParaRPr lang="en-US"/>
          </a:p>
        </p:txBody>
      </p:sp>
    </p:spTree>
    <p:extLst>
      <p:ext uri="{BB962C8B-B14F-4D97-AF65-F5344CB8AC3E}">
        <p14:creationId xmlns:p14="http://schemas.microsoft.com/office/powerpoint/2010/main" val="4458923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ECD2E-3EBC-41FB-B899-6BD5F4DB894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06B5A0E-A930-4670-84A0-1C3F1560A3D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44D048F-D138-4FA1-9AA7-0C2B56CE7AC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1F3AF34-E92E-4910-8A45-58FA96BCBED9}"/>
              </a:ext>
            </a:extLst>
          </p:cNvPr>
          <p:cNvSpPr>
            <a:spLocks noGrp="1"/>
          </p:cNvSpPr>
          <p:nvPr>
            <p:ph type="dt" sz="half" idx="10"/>
          </p:nvPr>
        </p:nvSpPr>
        <p:spPr/>
        <p:txBody>
          <a:bodyPr/>
          <a:lstStyle/>
          <a:p>
            <a:fld id="{8EDE3B17-11B5-462B-A21D-DF5664E9F961}" type="datetimeFigureOut">
              <a:rPr lang="en-US" smtClean="0"/>
              <a:t>6/22/2021</a:t>
            </a:fld>
            <a:endParaRPr lang="en-US"/>
          </a:p>
        </p:txBody>
      </p:sp>
      <p:sp>
        <p:nvSpPr>
          <p:cNvPr id="6" name="Footer Placeholder 5">
            <a:extLst>
              <a:ext uri="{FF2B5EF4-FFF2-40B4-BE49-F238E27FC236}">
                <a16:creationId xmlns:a16="http://schemas.microsoft.com/office/drawing/2014/main" id="{E0695BE0-CEA1-4305-80A3-4CC954B79C1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4032AD8-9806-4484-BE85-F60DE3536D75}"/>
              </a:ext>
            </a:extLst>
          </p:cNvPr>
          <p:cNvSpPr>
            <a:spLocks noGrp="1"/>
          </p:cNvSpPr>
          <p:nvPr>
            <p:ph type="sldNum" sz="quarter" idx="12"/>
          </p:nvPr>
        </p:nvSpPr>
        <p:spPr/>
        <p:txBody>
          <a:bodyPr/>
          <a:lstStyle/>
          <a:p>
            <a:fld id="{14E98485-F7CA-4635-99DA-1995E52D7CD2}" type="slidenum">
              <a:rPr lang="en-US" smtClean="0"/>
              <a:t>‹#›</a:t>
            </a:fld>
            <a:endParaRPr lang="en-US"/>
          </a:p>
        </p:txBody>
      </p:sp>
    </p:spTree>
    <p:extLst>
      <p:ext uri="{BB962C8B-B14F-4D97-AF65-F5344CB8AC3E}">
        <p14:creationId xmlns:p14="http://schemas.microsoft.com/office/powerpoint/2010/main" val="36712779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40C350-0E72-42C2-9D79-04D9AF78A64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8ABD475-AA11-43D2-BBAF-429AEA4DDF7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A195251-7C24-4278-8802-2003B9093A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9D32B15-406C-4D21-A090-37E43BCBB7BF}"/>
              </a:ext>
            </a:extLst>
          </p:cNvPr>
          <p:cNvSpPr>
            <a:spLocks noGrp="1"/>
          </p:cNvSpPr>
          <p:nvPr>
            <p:ph type="dt" sz="half" idx="10"/>
          </p:nvPr>
        </p:nvSpPr>
        <p:spPr/>
        <p:txBody>
          <a:bodyPr/>
          <a:lstStyle/>
          <a:p>
            <a:fld id="{8EDE3B17-11B5-462B-A21D-DF5664E9F961}" type="datetimeFigureOut">
              <a:rPr lang="en-US" smtClean="0"/>
              <a:t>6/22/2021</a:t>
            </a:fld>
            <a:endParaRPr lang="en-US"/>
          </a:p>
        </p:txBody>
      </p:sp>
      <p:sp>
        <p:nvSpPr>
          <p:cNvPr id="6" name="Footer Placeholder 5">
            <a:extLst>
              <a:ext uri="{FF2B5EF4-FFF2-40B4-BE49-F238E27FC236}">
                <a16:creationId xmlns:a16="http://schemas.microsoft.com/office/drawing/2014/main" id="{C34CA2DA-3609-4B94-84CF-39107B4500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71BDBA-424B-4286-AF24-AD8CC4ED7181}"/>
              </a:ext>
            </a:extLst>
          </p:cNvPr>
          <p:cNvSpPr>
            <a:spLocks noGrp="1"/>
          </p:cNvSpPr>
          <p:nvPr>
            <p:ph type="sldNum" sz="quarter" idx="12"/>
          </p:nvPr>
        </p:nvSpPr>
        <p:spPr/>
        <p:txBody>
          <a:bodyPr/>
          <a:lstStyle/>
          <a:p>
            <a:fld id="{14E98485-F7CA-4635-99DA-1995E52D7CD2}" type="slidenum">
              <a:rPr lang="en-US" smtClean="0"/>
              <a:t>‹#›</a:t>
            </a:fld>
            <a:endParaRPr lang="en-US"/>
          </a:p>
        </p:txBody>
      </p:sp>
    </p:spTree>
    <p:extLst>
      <p:ext uri="{BB962C8B-B14F-4D97-AF65-F5344CB8AC3E}">
        <p14:creationId xmlns:p14="http://schemas.microsoft.com/office/powerpoint/2010/main" val="37209966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C165A47-B1FA-4ED5-84C4-D61FBA550A4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034FC79-A97A-4256-B422-220F4B35D80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B5D6A0-1D6C-48C1-ACE5-7B4359DAE68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DE3B17-11B5-462B-A21D-DF5664E9F961}" type="datetimeFigureOut">
              <a:rPr lang="en-US" smtClean="0"/>
              <a:t>6/22/2021</a:t>
            </a:fld>
            <a:endParaRPr lang="en-US"/>
          </a:p>
        </p:txBody>
      </p:sp>
      <p:sp>
        <p:nvSpPr>
          <p:cNvPr id="5" name="Footer Placeholder 4">
            <a:extLst>
              <a:ext uri="{FF2B5EF4-FFF2-40B4-BE49-F238E27FC236}">
                <a16:creationId xmlns:a16="http://schemas.microsoft.com/office/drawing/2014/main" id="{66FAB966-4F5E-4C3F-B0D5-5F2F3CFAD5F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5522D5F-F1D0-402D-A4BF-9B2F14180D3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E98485-F7CA-4635-99DA-1995E52D7CD2}" type="slidenum">
              <a:rPr lang="en-US" smtClean="0"/>
              <a:t>‹#›</a:t>
            </a:fld>
            <a:endParaRPr lang="en-US"/>
          </a:p>
        </p:txBody>
      </p:sp>
    </p:spTree>
    <p:extLst>
      <p:ext uri="{BB962C8B-B14F-4D97-AF65-F5344CB8AC3E}">
        <p14:creationId xmlns:p14="http://schemas.microsoft.com/office/powerpoint/2010/main" val="25104131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2.jpg"/><Relationship Id="rId4" Type="http://schemas.openxmlformats.org/officeDocument/2006/relationships/hyperlink" Target="https://www.marriott.com/hotels/travel/koamc-waikoloa-beach-marriott-resort-and-spa/"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hyperlink" Target="https://book.passkey.com/go/NASPSPA2022" TargetMode="Externa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46"/>
        <p:cNvGrpSpPr/>
        <p:nvPr/>
      </p:nvGrpSpPr>
      <p:grpSpPr>
        <a:xfrm>
          <a:off x="0" y="0"/>
          <a:ext cx="0" cy="0"/>
          <a:chOff x="0" y="0"/>
          <a:chExt cx="0" cy="0"/>
        </a:xfrm>
      </p:grpSpPr>
      <p:grpSp>
        <p:nvGrpSpPr>
          <p:cNvPr id="2" name="Group 1">
            <a:extLst>
              <a:ext uri="{FF2B5EF4-FFF2-40B4-BE49-F238E27FC236}">
                <a16:creationId xmlns:a16="http://schemas.microsoft.com/office/drawing/2014/main" id="{22DC7AD0-6EA0-4C87-A966-16A819921D08}"/>
              </a:ext>
            </a:extLst>
          </p:cNvPr>
          <p:cNvGrpSpPr/>
          <p:nvPr/>
        </p:nvGrpSpPr>
        <p:grpSpPr>
          <a:xfrm>
            <a:off x="2096025" y="994974"/>
            <a:ext cx="8347965" cy="4878032"/>
            <a:chOff x="2096025" y="994974"/>
            <a:chExt cx="8347965" cy="4878032"/>
          </a:xfrm>
        </p:grpSpPr>
        <p:pic>
          <p:nvPicPr>
            <p:cNvPr id="647" name="Google Shape;647;p56"/>
            <p:cNvPicPr preferRelativeResize="0"/>
            <p:nvPr/>
          </p:nvPicPr>
          <p:blipFill rotWithShape="1">
            <a:blip r:embed="rId3">
              <a:alphaModFix/>
            </a:blip>
            <a:srcRect/>
            <a:stretch/>
          </p:blipFill>
          <p:spPr>
            <a:xfrm>
              <a:off x="2096026" y="994974"/>
              <a:ext cx="7999948" cy="4868052"/>
            </a:xfrm>
            <a:prstGeom prst="rect">
              <a:avLst/>
            </a:prstGeom>
            <a:noFill/>
            <a:ln>
              <a:noFill/>
            </a:ln>
          </p:spPr>
        </p:pic>
        <p:sp>
          <p:nvSpPr>
            <p:cNvPr id="648" name="Google Shape;648;p56"/>
            <p:cNvSpPr/>
            <p:nvPr/>
          </p:nvSpPr>
          <p:spPr>
            <a:xfrm>
              <a:off x="6941821" y="1826290"/>
              <a:ext cx="1208745" cy="519414"/>
            </a:xfrm>
            <a:prstGeom prst="rect">
              <a:avLst/>
            </a:prstGeom>
            <a:noFill/>
            <a:ln>
              <a:noFill/>
            </a:ln>
          </p:spPr>
          <p:txBody>
            <a:bodyPr spcFirstLastPara="1" wrap="square" lIns="51431" tIns="25706" rIns="51431" bIns="25706" anchor="t" anchorCtr="0">
              <a:spAutoFit/>
            </a:bodyPr>
            <a:lstStyle/>
            <a:p>
              <a:pPr algn="ctr">
                <a:buClr>
                  <a:schemeClr val="dk1"/>
                </a:buClr>
                <a:buSzPts val="4050"/>
              </a:pPr>
              <a:r>
                <a:rPr lang="en-US" sz="3038" b="1" dirty="0">
                  <a:solidFill>
                    <a:schemeClr val="dk1"/>
                  </a:solidFill>
                  <a:latin typeface="Calibri"/>
                  <a:ea typeface="Calibri"/>
                  <a:cs typeface="Calibri"/>
                  <a:sym typeface="Calibri"/>
                </a:rPr>
                <a:t>Hawaii</a:t>
              </a:r>
              <a:endParaRPr sz="1050" dirty="0"/>
            </a:p>
          </p:txBody>
        </p:sp>
        <p:sp>
          <p:nvSpPr>
            <p:cNvPr id="649" name="Google Shape;649;p56"/>
            <p:cNvSpPr txBox="1"/>
            <p:nvPr/>
          </p:nvSpPr>
          <p:spPr>
            <a:xfrm>
              <a:off x="5895568" y="1843638"/>
              <a:ext cx="1171575" cy="484718"/>
            </a:xfrm>
            <a:prstGeom prst="rect">
              <a:avLst/>
            </a:prstGeom>
            <a:noFill/>
            <a:ln>
              <a:noFill/>
            </a:ln>
          </p:spPr>
          <p:txBody>
            <a:bodyPr spcFirstLastPara="1" wrap="square" lIns="68569" tIns="34275" rIns="68569" bIns="34275" anchor="t" anchorCtr="0">
              <a:spAutoFit/>
            </a:bodyPr>
            <a:lstStyle/>
            <a:p>
              <a:pPr>
                <a:buClr>
                  <a:schemeClr val="dk1"/>
                </a:buClr>
                <a:buSzPts val="3600"/>
              </a:pPr>
              <a:r>
                <a:rPr lang="en-US" sz="2700" b="1" dirty="0">
                  <a:solidFill>
                    <a:schemeClr val="dk1"/>
                  </a:solidFill>
                  <a:latin typeface="Calibri"/>
                  <a:ea typeface="Calibri"/>
                  <a:cs typeface="Calibri"/>
                  <a:sym typeface="Calibri"/>
                </a:rPr>
                <a:t>Aloha</a:t>
              </a:r>
              <a:endParaRPr sz="1050" dirty="0"/>
            </a:p>
          </p:txBody>
        </p:sp>
        <p:cxnSp>
          <p:nvCxnSpPr>
            <p:cNvPr id="650" name="Google Shape;650;p56"/>
            <p:cNvCxnSpPr/>
            <p:nvPr/>
          </p:nvCxnSpPr>
          <p:spPr>
            <a:xfrm>
              <a:off x="6481356" y="4234507"/>
              <a:ext cx="920931" cy="167402"/>
            </a:xfrm>
            <a:prstGeom prst="straightConnector1">
              <a:avLst/>
            </a:prstGeom>
            <a:noFill/>
            <a:ln w="38100" cap="flat" cmpd="sng">
              <a:solidFill>
                <a:srgbClr val="4A7EBB"/>
              </a:solidFill>
              <a:prstDash val="solid"/>
              <a:miter lim="800000"/>
              <a:headEnd type="none" w="med" len="med"/>
              <a:tailEnd type="triangle" w="med" len="med"/>
            </a:ln>
          </p:spPr>
        </p:cxnSp>
        <p:sp>
          <p:nvSpPr>
            <p:cNvPr id="651" name="Google Shape;651;p56"/>
            <p:cNvSpPr txBox="1"/>
            <p:nvPr/>
          </p:nvSpPr>
          <p:spPr>
            <a:xfrm>
              <a:off x="6676222" y="2476501"/>
              <a:ext cx="3767768" cy="415468"/>
            </a:xfrm>
            <a:prstGeom prst="rect">
              <a:avLst/>
            </a:prstGeom>
            <a:noFill/>
            <a:ln>
              <a:noFill/>
            </a:ln>
          </p:spPr>
          <p:txBody>
            <a:bodyPr spcFirstLastPara="1" wrap="square" lIns="68569" tIns="34275" rIns="68569" bIns="34275" anchor="t" anchorCtr="0">
              <a:spAutoFit/>
            </a:bodyPr>
            <a:lstStyle/>
            <a:p>
              <a:pPr>
                <a:buClr>
                  <a:schemeClr val="dk1"/>
                </a:buClr>
                <a:buSzPts val="3000"/>
              </a:pPr>
              <a:r>
                <a:rPr lang="en-US" sz="2250" b="1" dirty="0">
                  <a:solidFill>
                    <a:schemeClr val="dk1"/>
                  </a:solidFill>
                  <a:latin typeface="Calibri"/>
                  <a:ea typeface="Calibri"/>
                  <a:cs typeface="Calibri"/>
                  <a:sym typeface="Calibri"/>
                </a:rPr>
                <a:t>May 26 to May 28, 2022</a:t>
              </a:r>
              <a:endParaRPr sz="1050" dirty="0"/>
            </a:p>
          </p:txBody>
        </p:sp>
        <p:sp>
          <p:nvSpPr>
            <p:cNvPr id="652" name="Google Shape;652;p56"/>
            <p:cNvSpPr txBox="1"/>
            <p:nvPr/>
          </p:nvSpPr>
          <p:spPr>
            <a:xfrm>
              <a:off x="2278322" y="3369761"/>
              <a:ext cx="2987197" cy="315441"/>
            </a:xfrm>
            <a:prstGeom prst="rect">
              <a:avLst/>
            </a:prstGeom>
            <a:noFill/>
            <a:ln>
              <a:noFill/>
            </a:ln>
          </p:spPr>
          <p:txBody>
            <a:bodyPr spcFirstLastPara="1" wrap="square" lIns="68569" tIns="34275" rIns="68569" bIns="34275" anchor="t" anchorCtr="0">
              <a:spAutoFit/>
            </a:bodyPr>
            <a:lstStyle/>
            <a:p>
              <a:pPr>
                <a:buClr>
                  <a:schemeClr val="dk1"/>
                </a:buClr>
                <a:buSzPts val="1800"/>
              </a:pPr>
              <a:r>
                <a:rPr lang="en-US" sz="1600" b="1"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Waikoloa Beach Marriott Resort </a:t>
              </a:r>
              <a:endParaRPr sz="1600" dirty="0"/>
            </a:p>
          </p:txBody>
        </p:sp>
        <p:pic>
          <p:nvPicPr>
            <p:cNvPr id="653" name="Google Shape;653;p56" descr="Related image"/>
            <p:cNvPicPr preferRelativeResize="0">
              <a:picLocks noChangeAspect="1"/>
            </p:cNvPicPr>
            <p:nvPr/>
          </p:nvPicPr>
          <p:blipFill rotWithShape="1">
            <a:blip r:embed="rId5">
              <a:alphaModFix/>
            </a:blip>
            <a:srcRect/>
            <a:stretch/>
          </p:blipFill>
          <p:spPr>
            <a:xfrm>
              <a:off x="2096025" y="3685202"/>
              <a:ext cx="3351793" cy="2187804"/>
            </a:xfrm>
            <a:prstGeom prst="rect">
              <a:avLst/>
            </a:prstGeom>
            <a:noFill/>
            <a:ln>
              <a:noFill/>
            </a:ln>
          </p:spPr>
        </p:pic>
      </p:grpSp>
    </p:spTree>
    <p:extLst>
      <p:ext uri="{BB962C8B-B14F-4D97-AF65-F5344CB8AC3E}">
        <p14:creationId xmlns:p14="http://schemas.microsoft.com/office/powerpoint/2010/main" val="2969570032"/>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5718844" y="1296380"/>
            <a:ext cx="5253955" cy="4724795"/>
          </a:xfrm>
          <a:prstGeom prst="rect">
            <a:avLst/>
          </a:prstGeom>
        </p:spPr>
      </p:pic>
      <p:sp>
        <p:nvSpPr>
          <p:cNvPr id="5" name="TextBox 4"/>
          <p:cNvSpPr txBox="1"/>
          <p:nvPr/>
        </p:nvSpPr>
        <p:spPr>
          <a:xfrm>
            <a:off x="762428" y="575792"/>
            <a:ext cx="4107874" cy="4524315"/>
          </a:xfrm>
          <a:prstGeom prst="rect">
            <a:avLst/>
          </a:prstGeom>
          <a:noFill/>
        </p:spPr>
        <p:txBody>
          <a:bodyPr wrap="square" rtlCol="0">
            <a:spAutoFit/>
          </a:bodyPr>
          <a:lstStyle/>
          <a:p>
            <a:r>
              <a:rPr lang="en-US" b="1" dirty="0"/>
              <a:t>Where do I fly into?</a:t>
            </a:r>
          </a:p>
          <a:p>
            <a:r>
              <a:rPr lang="en-US" dirty="0"/>
              <a:t>Kona International is 20 minutes from resort</a:t>
            </a:r>
          </a:p>
          <a:p>
            <a:r>
              <a:rPr lang="en-US" dirty="0"/>
              <a:t>Hilo International is 1 </a:t>
            </a:r>
            <a:r>
              <a:rPr lang="en-US" dirty="0" err="1"/>
              <a:t>hr</a:t>
            </a:r>
            <a:r>
              <a:rPr lang="en-US" dirty="0"/>
              <a:t> 25 from resort</a:t>
            </a:r>
          </a:p>
          <a:p>
            <a:r>
              <a:rPr lang="en-US" dirty="0"/>
              <a:t>Or Honolulu and take short Hawaiian air flight over</a:t>
            </a:r>
          </a:p>
          <a:p>
            <a:endParaRPr lang="en-US" b="1" dirty="0"/>
          </a:p>
          <a:p>
            <a:r>
              <a:rPr lang="en-US" b="1" dirty="0"/>
              <a:t>Should I rent a car?</a:t>
            </a:r>
          </a:p>
          <a:p>
            <a:pPr marL="214313" indent="-214313">
              <a:buFont typeface="Arial" panose="020B0604020202020204" pitchFamily="34" charset="0"/>
              <a:buChar char="•"/>
            </a:pPr>
            <a:r>
              <a:rPr lang="en-US" dirty="0"/>
              <a:t>While at conference you won’t need a car –restaurants, Groceries and shopping very nearby</a:t>
            </a:r>
          </a:p>
          <a:p>
            <a:pPr marL="214313" indent="-214313">
              <a:buFont typeface="Arial" panose="020B0604020202020204" pitchFamily="34" charset="0"/>
              <a:buChar char="•"/>
            </a:pPr>
            <a:r>
              <a:rPr lang="en-US" dirty="0"/>
              <a:t>If you want to site see before or after – rent a car – book before arrival &amp; check discount rates at hotel</a:t>
            </a:r>
          </a:p>
          <a:p>
            <a:pPr marL="214313" indent="-214313">
              <a:buFont typeface="Arial" panose="020B0604020202020204" pitchFamily="34" charset="0"/>
              <a:buChar char="•"/>
            </a:pPr>
            <a:r>
              <a:rPr lang="en-US" dirty="0"/>
              <a:t>Parking at hotel is $21 self $31 valet </a:t>
            </a:r>
            <a:r>
              <a:rPr lang="en-US" dirty="0">
                <a:solidFill>
                  <a:srgbClr val="C00000"/>
                </a:solidFill>
              </a:rPr>
              <a:t>daily</a:t>
            </a:r>
          </a:p>
        </p:txBody>
      </p:sp>
      <p:cxnSp>
        <p:nvCxnSpPr>
          <p:cNvPr id="7" name="Straight Arrow Connector 6"/>
          <p:cNvCxnSpPr/>
          <p:nvPr/>
        </p:nvCxnSpPr>
        <p:spPr>
          <a:xfrm flipV="1">
            <a:off x="5973667" y="3329908"/>
            <a:ext cx="620830" cy="19818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497782" y="1607193"/>
            <a:ext cx="1123254" cy="230832"/>
          </a:xfrm>
          <a:prstGeom prst="rect">
            <a:avLst/>
          </a:prstGeom>
          <a:noFill/>
        </p:spPr>
        <p:txBody>
          <a:bodyPr wrap="square" rtlCol="0">
            <a:spAutoFit/>
          </a:bodyPr>
          <a:lstStyle/>
          <a:p>
            <a:r>
              <a:rPr lang="en-US" sz="900" dirty="0"/>
              <a:t>Kona International</a:t>
            </a:r>
          </a:p>
        </p:txBody>
      </p:sp>
      <p:sp>
        <p:nvSpPr>
          <p:cNvPr id="3" name="TextBox 2">
            <a:extLst>
              <a:ext uri="{FF2B5EF4-FFF2-40B4-BE49-F238E27FC236}">
                <a16:creationId xmlns:a16="http://schemas.microsoft.com/office/drawing/2014/main" id="{77CDCF7F-4615-6D45-941B-1215BBFEF0C0}"/>
              </a:ext>
            </a:extLst>
          </p:cNvPr>
          <p:cNvSpPr txBox="1"/>
          <p:nvPr/>
        </p:nvSpPr>
        <p:spPr>
          <a:xfrm>
            <a:off x="681552" y="5697089"/>
            <a:ext cx="3199209" cy="369332"/>
          </a:xfrm>
          <a:prstGeom prst="rect">
            <a:avLst/>
          </a:prstGeom>
          <a:noFill/>
        </p:spPr>
        <p:txBody>
          <a:bodyPr wrap="none" rtlCol="0">
            <a:spAutoFit/>
          </a:bodyPr>
          <a:lstStyle/>
          <a:p>
            <a:r>
              <a:rPr lang="en-US" dirty="0"/>
              <a:t>Shuttles and UBER are available </a:t>
            </a:r>
          </a:p>
        </p:txBody>
      </p:sp>
      <p:sp>
        <p:nvSpPr>
          <p:cNvPr id="2" name="TextBox 1">
            <a:extLst>
              <a:ext uri="{FF2B5EF4-FFF2-40B4-BE49-F238E27FC236}">
                <a16:creationId xmlns:a16="http://schemas.microsoft.com/office/drawing/2014/main" id="{5ECB936C-4FE8-4408-9C24-F330771DBCA6}"/>
              </a:ext>
            </a:extLst>
          </p:cNvPr>
          <p:cNvSpPr txBox="1"/>
          <p:nvPr/>
        </p:nvSpPr>
        <p:spPr>
          <a:xfrm>
            <a:off x="5529938" y="3474112"/>
            <a:ext cx="1352293" cy="369332"/>
          </a:xfrm>
          <a:prstGeom prst="rect">
            <a:avLst/>
          </a:prstGeom>
          <a:noFill/>
        </p:spPr>
        <p:txBody>
          <a:bodyPr wrap="none" rtlCol="0">
            <a:spAutoFit/>
          </a:bodyPr>
          <a:lstStyle/>
          <a:p>
            <a:r>
              <a:rPr lang="en-US" dirty="0"/>
              <a:t>Kona airport</a:t>
            </a:r>
          </a:p>
        </p:txBody>
      </p:sp>
    </p:spTree>
    <p:extLst>
      <p:ext uri="{BB962C8B-B14F-4D97-AF65-F5344CB8AC3E}">
        <p14:creationId xmlns:p14="http://schemas.microsoft.com/office/powerpoint/2010/main" val="213133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524001" y="463303"/>
            <a:ext cx="9133957" cy="5762416"/>
          </a:xfrm>
          <a:prstGeom prst="rect">
            <a:avLst/>
          </a:prstGeom>
        </p:spPr>
      </p:pic>
      <p:sp>
        <p:nvSpPr>
          <p:cNvPr id="5" name="TextBox 4"/>
          <p:cNvSpPr txBox="1"/>
          <p:nvPr/>
        </p:nvSpPr>
        <p:spPr>
          <a:xfrm>
            <a:off x="4172966" y="2834261"/>
            <a:ext cx="1778051" cy="415498"/>
          </a:xfrm>
          <a:prstGeom prst="rect">
            <a:avLst/>
          </a:prstGeom>
          <a:noFill/>
        </p:spPr>
        <p:txBody>
          <a:bodyPr wrap="none" rtlCol="0">
            <a:spAutoFit/>
          </a:bodyPr>
          <a:lstStyle/>
          <a:p>
            <a:r>
              <a:rPr lang="en-US" sz="1050" b="1" dirty="0">
                <a:solidFill>
                  <a:srgbClr val="FF0000"/>
                </a:solidFill>
              </a:rPr>
              <a:t>Optional This is good deal</a:t>
            </a:r>
          </a:p>
          <a:p>
            <a:r>
              <a:rPr lang="en-US" sz="1050" b="1" dirty="0" err="1">
                <a:solidFill>
                  <a:srgbClr val="FF0000"/>
                </a:solidFill>
              </a:rPr>
              <a:t>Eg</a:t>
            </a:r>
            <a:r>
              <a:rPr lang="en-US" sz="1050" b="1" dirty="0">
                <a:solidFill>
                  <a:srgbClr val="FF0000"/>
                </a:solidFill>
              </a:rPr>
              <a:t> internet is $14.95 per day</a:t>
            </a:r>
          </a:p>
        </p:txBody>
      </p:sp>
      <p:cxnSp>
        <p:nvCxnSpPr>
          <p:cNvPr id="9" name="Straight Arrow Connector 8"/>
          <p:cNvCxnSpPr/>
          <p:nvPr/>
        </p:nvCxnSpPr>
        <p:spPr>
          <a:xfrm flipH="1">
            <a:off x="6175436" y="2363701"/>
            <a:ext cx="477982" cy="470560"/>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497057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5A5FD-6BC7-422F-81EC-24670D589B3C}"/>
              </a:ext>
            </a:extLst>
          </p:cNvPr>
          <p:cNvSpPr>
            <a:spLocks noGrp="1"/>
          </p:cNvSpPr>
          <p:nvPr>
            <p:ph type="title"/>
          </p:nvPr>
        </p:nvSpPr>
        <p:spPr/>
        <p:txBody>
          <a:bodyPr/>
          <a:lstStyle/>
          <a:p>
            <a:r>
              <a:rPr lang="en-US" dirty="0"/>
              <a:t>Resort Fee</a:t>
            </a:r>
          </a:p>
        </p:txBody>
      </p:sp>
      <p:sp>
        <p:nvSpPr>
          <p:cNvPr id="3" name="Content Placeholder 2">
            <a:extLst>
              <a:ext uri="{FF2B5EF4-FFF2-40B4-BE49-F238E27FC236}">
                <a16:creationId xmlns:a16="http://schemas.microsoft.com/office/drawing/2014/main" id="{9A0F7E7B-C2B0-47B4-8CD0-4A4B29C2F5B4}"/>
              </a:ext>
            </a:extLst>
          </p:cNvPr>
          <p:cNvSpPr>
            <a:spLocks noGrp="1"/>
          </p:cNvSpPr>
          <p:nvPr>
            <p:ph idx="1"/>
          </p:nvPr>
        </p:nvSpPr>
        <p:spPr/>
        <p:txBody>
          <a:bodyPr>
            <a:normAutofit lnSpcReduction="10000"/>
          </a:bodyPr>
          <a:lstStyle/>
          <a:p>
            <a:r>
              <a:rPr lang="en-US" dirty="0"/>
              <a:t>The resort fee is optional. </a:t>
            </a:r>
          </a:p>
          <a:p>
            <a:r>
              <a:rPr lang="en-US" dirty="0"/>
              <a:t>You will be asked at check in – if you want it – YES or NO</a:t>
            </a:r>
          </a:p>
          <a:p>
            <a:r>
              <a:rPr lang="en-US" dirty="0"/>
              <a:t>If you choose the resort fee it will be applied for every night that you stay</a:t>
            </a:r>
          </a:p>
          <a:p>
            <a:r>
              <a:rPr lang="en-US" dirty="0"/>
              <a:t>If you choose not to get it but then decide that you are staying on a couple of extra days after the conference and now have time to do activities – you can go to desk and add it on and it will be added to your room for the rest of your stay.</a:t>
            </a:r>
          </a:p>
          <a:p>
            <a:r>
              <a:rPr lang="en-US" dirty="0"/>
              <a:t>You can buy just internet for your room or internet is free in some of the public places.</a:t>
            </a:r>
          </a:p>
          <a:p>
            <a:endParaRPr lang="en-US" dirty="0"/>
          </a:p>
        </p:txBody>
      </p:sp>
    </p:spTree>
    <p:extLst>
      <p:ext uri="{BB962C8B-B14F-4D97-AF65-F5344CB8AC3E}">
        <p14:creationId xmlns:p14="http://schemas.microsoft.com/office/powerpoint/2010/main" val="33976034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1705" y="298164"/>
            <a:ext cx="3666903" cy="659986"/>
          </a:xfrm>
        </p:spPr>
        <p:txBody>
          <a:bodyPr>
            <a:normAutofit fontScale="90000"/>
          </a:bodyPr>
          <a:lstStyle/>
          <a:p>
            <a:r>
              <a:rPr lang="en-US" b="1" i="1" dirty="0"/>
              <a:t>Room Rates</a:t>
            </a:r>
          </a:p>
        </p:txBody>
      </p:sp>
      <p:pic>
        <p:nvPicPr>
          <p:cNvPr id="4" name="Content Placeholder 3"/>
          <p:cNvPicPr>
            <a:picLocks noGrp="1" noChangeAspect="1"/>
          </p:cNvPicPr>
          <p:nvPr>
            <p:ph idx="1"/>
          </p:nvPr>
        </p:nvPicPr>
        <p:blipFill>
          <a:blip r:embed="rId3"/>
          <a:stretch>
            <a:fillRect/>
          </a:stretch>
        </p:blipFill>
        <p:spPr>
          <a:xfrm>
            <a:off x="6568390" y="551737"/>
            <a:ext cx="3821906" cy="2636044"/>
          </a:xfrm>
          <a:prstGeom prst="rect">
            <a:avLst/>
          </a:prstGeom>
        </p:spPr>
      </p:pic>
      <p:sp>
        <p:nvSpPr>
          <p:cNvPr id="5" name="TextBox 4"/>
          <p:cNvSpPr txBox="1"/>
          <p:nvPr/>
        </p:nvSpPr>
        <p:spPr>
          <a:xfrm>
            <a:off x="1401241" y="1246345"/>
            <a:ext cx="4996045" cy="2708434"/>
          </a:xfrm>
          <a:prstGeom prst="rect">
            <a:avLst/>
          </a:prstGeom>
          <a:noFill/>
        </p:spPr>
        <p:txBody>
          <a:bodyPr wrap="square" rtlCol="0">
            <a:spAutoFit/>
          </a:bodyPr>
          <a:lstStyle/>
          <a:p>
            <a:pPr marL="257175" indent="-257175">
              <a:buFont typeface="Arial" panose="020B0604020202020204" pitchFamily="34" charset="0"/>
              <a:buChar char="•"/>
            </a:pPr>
            <a:r>
              <a:rPr lang="en-US" sz="2000" b="1" dirty="0"/>
              <a:t>Resort View $220 S/D  </a:t>
            </a:r>
          </a:p>
          <a:p>
            <a:pPr marL="257175" indent="-257175">
              <a:buFont typeface="Arial" panose="020B0604020202020204" pitchFamily="34" charset="0"/>
              <a:buChar char="•"/>
            </a:pPr>
            <a:r>
              <a:rPr lang="en-US" sz="2000" b="1" dirty="0"/>
              <a:t>Pool View $230 S/D</a:t>
            </a:r>
          </a:p>
          <a:p>
            <a:pPr marL="257175" indent="-257175">
              <a:buFont typeface="Arial" panose="020B0604020202020204" pitchFamily="34" charset="0"/>
              <a:buChar char="•"/>
            </a:pPr>
            <a:r>
              <a:rPr lang="en-US" sz="2000" b="1" dirty="0"/>
              <a:t>Ocean View $275</a:t>
            </a:r>
          </a:p>
          <a:p>
            <a:pPr marL="257175" indent="-257175">
              <a:buFont typeface="Arial" panose="020B0604020202020204" pitchFamily="34" charset="0"/>
              <a:buChar char="•"/>
            </a:pPr>
            <a:r>
              <a:rPr lang="en-US" sz="2000" b="1" dirty="0"/>
              <a:t>Ocean Front $295</a:t>
            </a:r>
          </a:p>
          <a:p>
            <a:pPr marL="257175" indent="-257175">
              <a:buFont typeface="Arial" panose="020B0604020202020204" pitchFamily="34" charset="0"/>
              <a:buChar char="•"/>
            </a:pPr>
            <a:r>
              <a:rPr lang="en-US" sz="2000" b="1" dirty="0"/>
              <a:t>Some types of rooms will sell out</a:t>
            </a:r>
          </a:p>
          <a:p>
            <a:pPr marL="257175" indent="-257175">
              <a:buFont typeface="Arial" panose="020B0604020202020204" pitchFamily="34" charset="0"/>
              <a:buChar char="•"/>
            </a:pPr>
            <a:r>
              <a:rPr lang="en-US" sz="2000" b="1" dirty="0"/>
              <a:t>Also indicate under requests on web if you want one or two beds</a:t>
            </a:r>
          </a:p>
          <a:p>
            <a:endParaRPr lang="en-US" sz="1500" b="1" dirty="0"/>
          </a:p>
          <a:p>
            <a:r>
              <a:rPr lang="en-US" sz="1500" b="1" dirty="0"/>
              <a:t> </a:t>
            </a:r>
          </a:p>
        </p:txBody>
      </p:sp>
      <p:sp>
        <p:nvSpPr>
          <p:cNvPr id="6" name="TextBox 5"/>
          <p:cNvSpPr txBox="1"/>
          <p:nvPr/>
        </p:nvSpPr>
        <p:spPr>
          <a:xfrm>
            <a:off x="1280449" y="3954779"/>
            <a:ext cx="8137387" cy="923330"/>
          </a:xfrm>
          <a:prstGeom prst="rect">
            <a:avLst/>
          </a:prstGeom>
          <a:noFill/>
        </p:spPr>
        <p:txBody>
          <a:bodyPr wrap="square" rtlCol="0">
            <a:spAutoFit/>
          </a:bodyPr>
          <a:lstStyle/>
          <a:p>
            <a:r>
              <a:rPr lang="en-US" b="1" dirty="0">
                <a:solidFill>
                  <a:srgbClr val="FF0000"/>
                </a:solidFill>
              </a:rPr>
              <a:t>$45 + 14.962% tax per 3</a:t>
            </a:r>
            <a:r>
              <a:rPr lang="en-US" b="1" baseline="30000" dirty="0">
                <a:solidFill>
                  <a:srgbClr val="FF0000"/>
                </a:solidFill>
              </a:rPr>
              <a:t>rd</a:t>
            </a:r>
            <a:r>
              <a:rPr lang="en-US" b="1" dirty="0">
                <a:solidFill>
                  <a:srgbClr val="FF0000"/>
                </a:solidFill>
              </a:rPr>
              <a:t> &amp; 4</a:t>
            </a:r>
            <a:r>
              <a:rPr lang="en-US" b="1" baseline="30000" dirty="0">
                <a:solidFill>
                  <a:srgbClr val="FF0000"/>
                </a:solidFill>
              </a:rPr>
              <a:t>th</a:t>
            </a:r>
            <a:r>
              <a:rPr lang="en-US" b="1" dirty="0">
                <a:solidFill>
                  <a:srgbClr val="FF0000"/>
                </a:solidFill>
              </a:rPr>
              <a:t> adult person occupying one room </a:t>
            </a:r>
          </a:p>
          <a:p>
            <a:r>
              <a:rPr lang="en-US" b="1" dirty="0">
                <a:solidFill>
                  <a:srgbClr val="FF0000"/>
                </a:solidFill>
              </a:rPr>
              <a:t>How many rooms do you expect will use </a:t>
            </a:r>
            <a:r>
              <a:rPr lang="en-US" b="1" dirty="0" err="1">
                <a:solidFill>
                  <a:srgbClr val="FF0000"/>
                </a:solidFill>
              </a:rPr>
              <a:t>dbl</a:t>
            </a:r>
            <a:r>
              <a:rPr lang="en-US" b="1" dirty="0">
                <a:solidFill>
                  <a:srgbClr val="FF0000"/>
                </a:solidFill>
              </a:rPr>
              <a:t>/dbl.  I’d like to be sure we have those set aside </a:t>
            </a:r>
          </a:p>
        </p:txBody>
      </p:sp>
      <p:sp>
        <p:nvSpPr>
          <p:cNvPr id="7" name="TextBox 6"/>
          <p:cNvSpPr txBox="1"/>
          <p:nvPr/>
        </p:nvSpPr>
        <p:spPr>
          <a:xfrm>
            <a:off x="1453854" y="5176687"/>
            <a:ext cx="10229072" cy="646331"/>
          </a:xfrm>
          <a:prstGeom prst="rect">
            <a:avLst/>
          </a:prstGeom>
          <a:noFill/>
        </p:spPr>
        <p:txBody>
          <a:bodyPr wrap="square" rtlCol="0">
            <a:spAutoFit/>
          </a:bodyPr>
          <a:lstStyle/>
          <a:p>
            <a:r>
              <a:rPr lang="en-US" b="1" dirty="0"/>
              <a:t>The hotel will probably sell out quickly. We suggest you book NOW – </a:t>
            </a:r>
          </a:p>
          <a:p>
            <a:r>
              <a:rPr lang="en-US" b="1" dirty="0"/>
              <a:t>You can cancel up </a:t>
            </a:r>
            <a:r>
              <a:rPr lang="en-US" b="1"/>
              <a:t>to 7 days </a:t>
            </a:r>
            <a:r>
              <a:rPr lang="en-US" b="1" dirty="0"/>
              <a:t>before arrival</a:t>
            </a:r>
          </a:p>
        </p:txBody>
      </p:sp>
      <p:sp>
        <p:nvSpPr>
          <p:cNvPr id="8" name="TextBox 7"/>
          <p:cNvSpPr txBox="1"/>
          <p:nvPr/>
        </p:nvSpPr>
        <p:spPr>
          <a:xfrm>
            <a:off x="2375327" y="6121597"/>
            <a:ext cx="8043919" cy="369332"/>
          </a:xfrm>
          <a:prstGeom prst="rect">
            <a:avLst/>
          </a:prstGeom>
          <a:noFill/>
        </p:spPr>
        <p:txBody>
          <a:bodyPr wrap="square" rtlCol="0">
            <a:spAutoFit/>
          </a:bodyPr>
          <a:lstStyle/>
          <a:p>
            <a:r>
              <a:rPr lang="en-US" b="1" dirty="0">
                <a:solidFill>
                  <a:srgbClr val="FF0000"/>
                </a:solidFill>
              </a:rPr>
              <a:t>Go to NASPSPA website and look under Conferences 2022</a:t>
            </a:r>
          </a:p>
        </p:txBody>
      </p:sp>
    </p:spTree>
    <p:extLst>
      <p:ext uri="{BB962C8B-B14F-4D97-AF65-F5344CB8AC3E}">
        <p14:creationId xmlns:p14="http://schemas.microsoft.com/office/powerpoint/2010/main" val="4102569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1143000"/>
          </a:xfrm>
        </p:spPr>
        <p:txBody>
          <a:bodyPr/>
          <a:lstStyle/>
          <a:p>
            <a:r>
              <a:rPr lang="en-US" dirty="0"/>
              <a:t>Current Rates on Web</a:t>
            </a:r>
          </a:p>
        </p:txBody>
      </p:sp>
      <p:pic>
        <p:nvPicPr>
          <p:cNvPr id="3" name="Picture 2"/>
          <p:cNvPicPr>
            <a:picLocks noChangeAspect="1"/>
          </p:cNvPicPr>
          <p:nvPr/>
        </p:nvPicPr>
        <p:blipFill>
          <a:blip r:embed="rId2"/>
          <a:stretch>
            <a:fillRect/>
          </a:stretch>
        </p:blipFill>
        <p:spPr>
          <a:xfrm>
            <a:off x="2173199" y="1143000"/>
            <a:ext cx="7845602" cy="3953952"/>
          </a:xfrm>
          <a:prstGeom prst="rect">
            <a:avLst/>
          </a:prstGeom>
        </p:spPr>
      </p:pic>
      <p:sp>
        <p:nvSpPr>
          <p:cNvPr id="4" name="TextBox 3">
            <a:extLst>
              <a:ext uri="{FF2B5EF4-FFF2-40B4-BE49-F238E27FC236}">
                <a16:creationId xmlns:a16="http://schemas.microsoft.com/office/drawing/2014/main" id="{842D4843-6264-8640-9A26-9B789878743A}"/>
              </a:ext>
            </a:extLst>
          </p:cNvPr>
          <p:cNvSpPr txBox="1"/>
          <p:nvPr/>
        </p:nvSpPr>
        <p:spPr>
          <a:xfrm>
            <a:off x="2173200" y="5285509"/>
            <a:ext cx="10317097" cy="1384995"/>
          </a:xfrm>
          <a:prstGeom prst="rect">
            <a:avLst/>
          </a:prstGeom>
          <a:noFill/>
        </p:spPr>
        <p:txBody>
          <a:bodyPr wrap="square" rtlCol="0">
            <a:spAutoFit/>
          </a:bodyPr>
          <a:lstStyle/>
          <a:p>
            <a:r>
              <a:rPr lang="en-US" sz="2800" b="1" dirty="0">
                <a:solidFill>
                  <a:srgbClr val="FF0000"/>
                </a:solidFill>
              </a:rPr>
              <a:t>Hotel Room reservations are open</a:t>
            </a:r>
          </a:p>
          <a:p>
            <a:r>
              <a:rPr lang="en-US" sz="2800" b="1" i="1" dirty="0">
                <a:solidFill>
                  <a:srgbClr val="FF0000"/>
                </a:solidFill>
              </a:rPr>
              <a:t>Make sure you book ASAP! </a:t>
            </a:r>
          </a:p>
          <a:p>
            <a:r>
              <a:rPr lang="en-US" sz="2800" b="1" dirty="0">
                <a:solidFill>
                  <a:srgbClr val="FF0000"/>
                </a:solidFill>
              </a:rPr>
              <a:t> </a:t>
            </a:r>
          </a:p>
        </p:txBody>
      </p:sp>
    </p:spTree>
    <p:extLst>
      <p:ext uri="{BB962C8B-B14F-4D97-AF65-F5344CB8AC3E}">
        <p14:creationId xmlns:p14="http://schemas.microsoft.com/office/powerpoint/2010/main" val="14355291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84AC50-344C-454C-AD2E-543FD953276D}"/>
              </a:ext>
            </a:extLst>
          </p:cNvPr>
          <p:cNvSpPr>
            <a:spLocks noGrp="1"/>
          </p:cNvSpPr>
          <p:nvPr>
            <p:ph type="title"/>
          </p:nvPr>
        </p:nvSpPr>
        <p:spPr>
          <a:xfrm>
            <a:off x="911649" y="280284"/>
            <a:ext cx="10515600" cy="1325563"/>
          </a:xfrm>
        </p:spPr>
        <p:txBody>
          <a:bodyPr/>
          <a:lstStyle/>
          <a:p>
            <a:r>
              <a:rPr lang="en-US" b="1" dirty="0"/>
              <a:t>Read carefully</a:t>
            </a:r>
          </a:p>
        </p:txBody>
      </p:sp>
      <p:sp>
        <p:nvSpPr>
          <p:cNvPr id="3" name="Rectangle 2">
            <a:extLst>
              <a:ext uri="{FF2B5EF4-FFF2-40B4-BE49-F238E27FC236}">
                <a16:creationId xmlns:a16="http://schemas.microsoft.com/office/drawing/2014/main" id="{5D2C0C0C-2C62-4AD3-8956-B30144431416}"/>
              </a:ext>
            </a:extLst>
          </p:cNvPr>
          <p:cNvSpPr/>
          <p:nvPr/>
        </p:nvSpPr>
        <p:spPr>
          <a:xfrm>
            <a:off x="838199" y="1426738"/>
            <a:ext cx="10662501" cy="5631413"/>
          </a:xfrm>
          <a:prstGeom prst="rect">
            <a:avLst/>
          </a:prstGeom>
        </p:spPr>
        <p:txBody>
          <a:bodyPr wrap="square">
            <a:spAutoFit/>
          </a:bodyPr>
          <a:lstStyle/>
          <a:p>
            <a:pPr>
              <a:lnSpc>
                <a:spcPct val="107000"/>
              </a:lnSpc>
              <a:spcAft>
                <a:spcPts val="800"/>
              </a:spcAft>
            </a:pP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NASPSPA SLEEPING ROOMS ARE NOW OPEN FOR RESERVATIONS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The primary conference will start on Thursday morning, May 26, 2022 and end with dinner on Saturday evening, May 28</a:t>
            </a:r>
            <a:r>
              <a:rPr lang="en-US" sz="2000" baseline="30000" dirty="0">
                <a:effectLst/>
                <a:latin typeface="Times New Roman" panose="02020603050405020304" pitchFamily="18" charset="0"/>
                <a:ea typeface="Calibri" panose="020F0502020204030204" pitchFamily="34" charset="0"/>
                <a:cs typeface="Times New Roman" panose="02020603050405020304" pitchFamily="18" charset="0"/>
              </a:rPr>
              <a:t>th</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There are some rooms available before and after the conference dates. To make your reservation go to this link.</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 </a:t>
            </a:r>
            <a:br>
              <a:rPr lang="en-US" sz="20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2"/>
              </a:rPr>
            </a:br>
            <a:r>
              <a:rPr lang="en-US" sz="20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2"/>
              </a:rPr>
              <a:t>https://book.passkey.com/go/NASPSPA2022</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At the bottom of the reservation page it says additional requests. Please indicate if you would prefer one or two beds. The hotel will do the best they can to fulfill your request.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0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You may also call in their reservation to:  </a:t>
            </a:r>
            <a:r>
              <a:rPr lang="en-US" sz="2000" u="sng"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1-877-622-3140</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SzPts val="1000"/>
              <a:buFont typeface="Symbol" panose="05050102010706020507" pitchFamily="18" charset="2"/>
              <a:buChar char=""/>
              <a:tabLst>
                <a:tab pos="457200" algn="l"/>
              </a:tabLst>
            </a:pPr>
            <a:r>
              <a:rPr lang="en-US" sz="2000" b="1"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Marriott Agents are happy to assist them your reservation.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SzPts val="1000"/>
              <a:buFont typeface="Courier New" panose="02070309020205020404" pitchFamily="49" charset="0"/>
              <a:buChar char="o"/>
              <a:tabLst>
                <a:tab pos="914400" algn="l"/>
              </a:tabLst>
            </a:pPr>
            <a:r>
              <a:rPr lang="en-US" sz="2000" dirty="0">
                <a:solidFill>
                  <a:srgbClr val="000099"/>
                </a:solidFill>
                <a:effectLst/>
                <a:latin typeface="Times New Roman" panose="02020603050405020304" pitchFamily="18" charset="0"/>
                <a:ea typeface="Calibri" panose="020F0502020204030204" pitchFamily="34" charset="0"/>
                <a:cs typeface="Times New Roman" panose="02020603050405020304" pitchFamily="18" charset="0"/>
              </a:rPr>
              <a:t>Should they call in, please have them mention that they are booking a</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914400" marR="0">
              <a:lnSpc>
                <a:spcPct val="107000"/>
              </a:lnSpc>
              <a:spcBef>
                <a:spcPts val="0"/>
              </a:spcBef>
              <a:spcAft>
                <a:spcPts val="800"/>
              </a:spcAft>
            </a:pPr>
            <a:r>
              <a:rPr lang="en-US" sz="2000" dirty="0">
                <a:solidFill>
                  <a:srgbClr val="000099"/>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2000" b="1" dirty="0">
                <a:solidFill>
                  <a:srgbClr val="000099"/>
                </a:solidFill>
                <a:effectLst/>
                <a:latin typeface="Times New Roman" panose="02020603050405020304" pitchFamily="18" charset="0"/>
                <a:ea typeface="Calibri" panose="020F0502020204030204" pitchFamily="34" charset="0"/>
                <a:cs typeface="Times New Roman" panose="02020603050405020304" pitchFamily="18" charset="0"/>
              </a:rPr>
              <a:t>Passkey room” for </a:t>
            </a:r>
            <a:r>
              <a:rPr lang="en-US" sz="2000" b="1" u="sng" dirty="0">
                <a:solidFill>
                  <a:srgbClr val="000099"/>
                </a:solidFill>
                <a:effectLst/>
                <a:latin typeface="Times New Roman" panose="02020603050405020304" pitchFamily="18" charset="0"/>
                <a:ea typeface="Calibri" panose="020F0502020204030204" pitchFamily="34" charset="0"/>
                <a:cs typeface="Times New Roman" panose="02020603050405020304" pitchFamily="18" charset="0"/>
              </a:rPr>
              <a:t>NASPSPA </a:t>
            </a:r>
            <a:r>
              <a:rPr lang="en-US" sz="2000" b="1" dirty="0">
                <a:solidFill>
                  <a:srgbClr val="000099"/>
                </a:solidFill>
                <a:effectLst/>
                <a:latin typeface="Times New Roman" panose="02020603050405020304" pitchFamily="18" charset="0"/>
                <a:ea typeface="Calibri" panose="020F0502020204030204" pitchFamily="34" charset="0"/>
                <a:cs typeface="Times New Roman" panose="02020603050405020304" pitchFamily="18" charset="0"/>
              </a:rPr>
              <a:t>at the </a:t>
            </a:r>
            <a:r>
              <a:rPr lang="en-US" sz="2000" b="1" u="sng" dirty="0">
                <a:solidFill>
                  <a:srgbClr val="000099"/>
                </a:solidFill>
                <a:effectLst/>
                <a:latin typeface="Times New Roman" panose="02020603050405020304" pitchFamily="18" charset="0"/>
                <a:ea typeface="Calibri" panose="020F0502020204030204" pitchFamily="34" charset="0"/>
                <a:cs typeface="Times New Roman" panose="02020603050405020304" pitchFamily="18" charset="0"/>
              </a:rPr>
              <a:t>Waikoloa Beach Marriott.</a:t>
            </a:r>
            <a:r>
              <a:rPr lang="en-US" sz="2000" b="1" dirty="0">
                <a:solidFill>
                  <a:srgbClr val="000099"/>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SzPts val="1000"/>
              <a:buFont typeface="Courier New" panose="02070309020205020404" pitchFamily="49" charset="0"/>
              <a:buChar char="o"/>
              <a:tabLst>
                <a:tab pos="914400" algn="l"/>
              </a:tabLst>
            </a:pPr>
            <a:r>
              <a:rPr lang="en-US" sz="2000" b="1" i="1"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All Marriott reservations are taken at this number and mentioning the above will help them to be efficient in locating your website and special rates.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000" dirty="0">
                <a:solidFill>
                  <a:srgbClr val="1F497D"/>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525270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66"/>
        <p:cNvGrpSpPr/>
        <p:nvPr/>
      </p:nvGrpSpPr>
      <p:grpSpPr>
        <a:xfrm>
          <a:off x="0" y="0"/>
          <a:ext cx="0" cy="0"/>
          <a:chOff x="0" y="0"/>
          <a:chExt cx="0" cy="0"/>
        </a:xfrm>
      </p:grpSpPr>
      <p:sp>
        <p:nvSpPr>
          <p:cNvPr id="667" name="Google Shape;667;p60"/>
          <p:cNvSpPr txBox="1">
            <a:spLocks noGrp="1"/>
          </p:cNvSpPr>
          <p:nvPr>
            <p:ph type="title"/>
          </p:nvPr>
        </p:nvSpPr>
        <p:spPr>
          <a:xfrm>
            <a:off x="2108023" y="3569774"/>
            <a:ext cx="7655442" cy="1466850"/>
          </a:xfrm>
          <a:prstGeom prst="rect">
            <a:avLst/>
          </a:prstGeom>
          <a:noFill/>
          <a:ln>
            <a:noFill/>
          </a:ln>
        </p:spPr>
        <p:txBody>
          <a:bodyPr spcFirstLastPara="1" vert="horz" wrap="square" lIns="68569" tIns="34275" rIns="68569" bIns="34275" rtlCol="0" anchor="ctr" anchorCtr="0">
            <a:noAutofit/>
          </a:bodyPr>
          <a:lstStyle/>
          <a:p>
            <a:pPr>
              <a:buClr>
                <a:schemeClr val="dk1"/>
              </a:buClr>
              <a:buSzPts val="4400"/>
            </a:pPr>
            <a:r>
              <a:rPr lang="en-US" b="1" dirty="0">
                <a:solidFill>
                  <a:schemeClr val="dk1"/>
                </a:solidFill>
                <a:latin typeface="Calibri"/>
                <a:ea typeface="Calibri"/>
                <a:cs typeface="Calibri"/>
                <a:sym typeface="Calibri"/>
              </a:rPr>
              <a:t>Looking forward to seeing you at future conferences and at the NASPSPA conference hotels!</a:t>
            </a:r>
            <a:endParaRPr b="1" dirty="0"/>
          </a:p>
        </p:txBody>
      </p:sp>
      <p:pic>
        <p:nvPicPr>
          <p:cNvPr id="668" name="Google Shape;668;p60"/>
          <p:cNvPicPr preferRelativeResize="0"/>
          <p:nvPr/>
        </p:nvPicPr>
        <p:blipFill>
          <a:blip r:embed="rId3">
            <a:alphaModFix/>
          </a:blip>
          <a:stretch>
            <a:fillRect/>
          </a:stretch>
        </p:blipFill>
        <p:spPr>
          <a:xfrm>
            <a:off x="2023181" y="870959"/>
            <a:ext cx="3548863" cy="1341052"/>
          </a:xfrm>
          <a:prstGeom prst="rect">
            <a:avLst/>
          </a:prstGeom>
          <a:noFill/>
          <a:ln>
            <a:noFill/>
          </a:ln>
        </p:spPr>
      </p:pic>
    </p:spTree>
    <p:extLst>
      <p:ext uri="{BB962C8B-B14F-4D97-AF65-F5344CB8AC3E}">
        <p14:creationId xmlns:p14="http://schemas.microsoft.com/office/powerpoint/2010/main" val="12956906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TotalTime>
  <Words>558</Words>
  <Application>Microsoft Office PowerPoint</Application>
  <PresentationFormat>Widescreen</PresentationFormat>
  <Paragraphs>56</Paragraphs>
  <Slides>8</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Arial</vt:lpstr>
      <vt:lpstr>Calibri</vt:lpstr>
      <vt:lpstr>Calibri Light</vt:lpstr>
      <vt:lpstr>Courier New</vt:lpstr>
      <vt:lpstr>Symbol</vt:lpstr>
      <vt:lpstr>Times New Roman</vt:lpstr>
      <vt:lpstr>Office Theme</vt:lpstr>
      <vt:lpstr>PowerPoint Presentation</vt:lpstr>
      <vt:lpstr>PowerPoint Presentation</vt:lpstr>
      <vt:lpstr>PowerPoint Presentation</vt:lpstr>
      <vt:lpstr>Resort Fee</vt:lpstr>
      <vt:lpstr>Room Rates</vt:lpstr>
      <vt:lpstr>Current Rates on Web</vt:lpstr>
      <vt:lpstr>Read carefully</vt:lpstr>
      <vt:lpstr>Looking forward to seeing you at future conferences and at the NASPSPA conference hotels!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Penny MC</dc:creator>
  <cp:lastModifiedBy>Christopher Rhea</cp:lastModifiedBy>
  <cp:revision>7</cp:revision>
  <dcterms:created xsi:type="dcterms:W3CDTF">2021-06-18T22:18:56Z</dcterms:created>
  <dcterms:modified xsi:type="dcterms:W3CDTF">2021-06-22T18:58:35Z</dcterms:modified>
</cp:coreProperties>
</file>